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0"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374711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121979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118849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677088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10824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567311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57801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908086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1126017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443617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47AC2E6-869B-4526-BB6B-497C89FBE400}" type="datetimeFigureOut">
              <a:rPr lang="es-ES" smtClean="0"/>
              <a:pPr/>
              <a:t>25/10/2012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882666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7AC2E6-869B-4526-BB6B-497C89FBE400}" type="datetimeFigureOut">
              <a:rPr lang="es-ES" smtClean="0"/>
              <a:pPr/>
              <a:t>25/10/2012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039657-B648-4C0E-8767-1065766A4448}" type="slidenum">
              <a:rPr lang="es-ES" smtClean="0"/>
              <a:pPr/>
              <a:t>‹Nº›</a:t>
            </a:fld>
            <a:endParaRPr lang="es-ES"/>
          </a:p>
        </p:txBody>
      </p:sp>
    </p:spTree>
    <p:extLst>
      <p:ext uri="{BB962C8B-B14F-4D97-AF65-F5344CB8AC3E}">
        <p14:creationId xmlns:p14="http://schemas.microsoft.com/office/powerpoint/2010/main" xmlns="" val="4106451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es.wikipedia.org/wiki/Mon%C3%B3xido_de_carbono" TargetMode="External"/><Relationship Id="rId2" Type="http://schemas.openxmlformats.org/officeDocument/2006/relationships/hyperlink" Target="http://es.wikipedia.org/wiki/Hidrocarburo" TargetMode="External"/><Relationship Id="rId1" Type="http://schemas.openxmlformats.org/officeDocument/2006/relationships/slideLayout" Target="../slideLayouts/slideLayout2.xml"/><Relationship Id="rId6" Type="http://schemas.openxmlformats.org/officeDocument/2006/relationships/hyperlink" Target="http://es.wikipedia.org/wiki/Vapor_de_agua" TargetMode="External"/><Relationship Id="rId5" Type="http://schemas.openxmlformats.org/officeDocument/2006/relationships/hyperlink" Target="http://es.wikipedia.org/wiki/Di%C3%B3xido_de_carbono" TargetMode="External"/><Relationship Id="rId4" Type="http://schemas.openxmlformats.org/officeDocument/2006/relationships/hyperlink" Target="http://es.wikipedia.org/wiki/Tubo_de_escap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abelotodo.org/fisica/rozamiento.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abelotodo.org/metalurgia/silicacion.html" TargetMode="External"/><Relationship Id="rId2" Type="http://schemas.openxmlformats.org/officeDocument/2006/relationships/hyperlink" Target="http://www.sabelotodo.org/metalurgia/aluminacion.html" TargetMode="External"/><Relationship Id="rId1" Type="http://schemas.openxmlformats.org/officeDocument/2006/relationships/slideLayout" Target="../slideLayouts/slideLayout2.xml"/><Relationship Id="rId5" Type="http://schemas.openxmlformats.org/officeDocument/2006/relationships/hyperlink" Target="http://www.sabelotodo.org/metalurgia/hierrofundido.html" TargetMode="External"/><Relationship Id="rId4" Type="http://schemas.openxmlformats.org/officeDocument/2006/relationships/hyperlink" Target="http://www.sabelotodo.org/metalurgia/cromizacion.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Potencia_(f%C3%ADsica)" TargetMode="External"/><Relationship Id="rId3" Type="http://schemas.openxmlformats.org/officeDocument/2006/relationships/hyperlink" Target="http://es.wikipedia.org/wiki/Contaminaci%C3%B3n" TargetMode="External"/><Relationship Id="rId7" Type="http://schemas.openxmlformats.org/officeDocument/2006/relationships/hyperlink" Target="http://es.wikipedia.org/wiki/Convertidor_catal%C3%ADtico" TargetMode="External"/><Relationship Id="rId2" Type="http://schemas.openxmlformats.org/officeDocument/2006/relationships/hyperlink" Target="http://es.wikipedia.org/wiki/Ruido_(sonido)" TargetMode="External"/><Relationship Id="rId1" Type="http://schemas.openxmlformats.org/officeDocument/2006/relationships/slideLayout" Target="../slideLayouts/slideLayout2.xml"/><Relationship Id="rId6" Type="http://schemas.openxmlformats.org/officeDocument/2006/relationships/hyperlink" Target="http://es.wikipedia.org/wiki/Filtro_de_part%C3%ADculas" TargetMode="External"/><Relationship Id="rId5" Type="http://schemas.openxmlformats.org/officeDocument/2006/relationships/hyperlink" Target="http://es.wikipedia.org/wiki/Filtraci%C3%B3n" TargetMode="External"/><Relationship Id="rId4" Type="http://schemas.openxmlformats.org/officeDocument/2006/relationships/hyperlink" Target="http://es.wikipedia.org/wiki/Cat%C3%A1lisi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Motor_Wankel" TargetMode="External"/><Relationship Id="rId7" Type="http://schemas.openxmlformats.org/officeDocument/2006/relationships/hyperlink" Target="http://es.wikipedia.org/wiki/Motor_diesel" TargetMode="External"/><Relationship Id="rId2" Type="http://schemas.openxmlformats.org/officeDocument/2006/relationships/hyperlink" Target="http://es.wikipedia.org/wiki/Motor_de_combusti%C3%B3n_interna_alternativo" TargetMode="External"/><Relationship Id="rId1" Type="http://schemas.openxmlformats.org/officeDocument/2006/relationships/slideLayout" Target="../slideLayouts/slideLayout2.xml"/><Relationship Id="rId6" Type="http://schemas.openxmlformats.org/officeDocument/2006/relationships/hyperlink" Target="http://es.wikipedia.org/wiki/Ciclo_Otto" TargetMode="External"/><Relationship Id="rId5" Type="http://schemas.openxmlformats.org/officeDocument/2006/relationships/hyperlink" Target="http://es.wikipedia.org/wiki/Motor_de_combusti%C3%B3n_interna" TargetMode="External"/><Relationship Id="rId4" Type="http://schemas.openxmlformats.org/officeDocument/2006/relationships/hyperlink" Target="http://es.wikipedia.org/wiki/G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Tipos de sistema de control de </a:t>
            </a:r>
            <a:r>
              <a:rPr lang="es-MX" dirty="0" err="1" smtClean="0"/>
              <a:t>emicion</a:t>
            </a:r>
            <a:r>
              <a:rPr lang="es-MX" dirty="0" smtClean="0"/>
              <a:t> </a:t>
            </a:r>
            <a:endParaRPr lang="es-MX" dirty="0"/>
          </a:p>
        </p:txBody>
      </p:sp>
      <p:sp>
        <p:nvSpPr>
          <p:cNvPr id="3" name="2 Marcador de contenido"/>
          <p:cNvSpPr>
            <a:spLocks noGrp="1"/>
          </p:cNvSpPr>
          <p:nvPr>
            <p:ph idx="1"/>
          </p:nvPr>
        </p:nvSpPr>
        <p:spPr/>
        <p:txBody>
          <a:bodyPr/>
          <a:lstStyle/>
          <a:p>
            <a:r>
              <a:rPr lang="es-MX" dirty="0" smtClean="0"/>
              <a:t>Introducción : estamos buscando la forma de analizar y resaltar las medidas a tomar y acciones por aser al igual q componentes y fallas del el sistema de control de emisiones del los vehículos de la marca Ford para lograr reducir la contaminación ambiental y así lograr un impacto positivo en el medio ambiente .</a:t>
            </a:r>
          </a:p>
          <a:p>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Funcionamiento</a:t>
            </a:r>
            <a:endParaRPr lang="es-ES" dirty="0"/>
          </a:p>
        </p:txBody>
      </p:sp>
      <p:sp>
        <p:nvSpPr>
          <p:cNvPr id="3" name="2 Marcador de contenido"/>
          <p:cNvSpPr>
            <a:spLocks noGrp="1"/>
          </p:cNvSpPr>
          <p:nvPr>
            <p:ph idx="1"/>
          </p:nvPr>
        </p:nvSpPr>
        <p:spPr/>
        <p:txBody>
          <a:bodyPr>
            <a:normAutofit/>
          </a:bodyPr>
          <a:lstStyle/>
          <a:p>
            <a:pPr marL="0" indent="0">
              <a:buNone/>
            </a:pPr>
            <a:r>
              <a:rPr lang="es-ES" sz="2000" dirty="0" smtClean="0"/>
              <a:t>Los </a:t>
            </a:r>
            <a:r>
              <a:rPr lang="es-ES" sz="2000" dirty="0" smtClean="0">
                <a:hlinkClick r:id="rId2" tooltip="Hidrocarburo"/>
              </a:rPr>
              <a:t>hidrocarburos</a:t>
            </a:r>
            <a:r>
              <a:rPr lang="es-ES" sz="2000" dirty="0" smtClean="0"/>
              <a:t> (HC) y el </a:t>
            </a:r>
            <a:r>
              <a:rPr lang="es-ES" sz="2000" dirty="0" smtClean="0">
                <a:hlinkClick r:id="rId3" tooltip="Monóxido de carbono"/>
              </a:rPr>
              <a:t>monóxido de carbono</a:t>
            </a:r>
            <a:r>
              <a:rPr lang="es-ES" sz="2000" dirty="0" smtClean="0"/>
              <a:t> (CO) antes de ser expulsados por el </a:t>
            </a:r>
            <a:r>
              <a:rPr lang="es-ES" sz="2000" dirty="0" smtClean="0">
                <a:hlinkClick r:id="rId4" tooltip="Tubo de escape"/>
              </a:rPr>
              <a:t>escape</a:t>
            </a:r>
            <a:r>
              <a:rPr lang="es-ES" sz="2000" dirty="0" smtClean="0"/>
              <a:t>, son convertidos en </a:t>
            </a:r>
            <a:r>
              <a:rPr lang="es-ES" sz="2000" dirty="0" smtClean="0">
                <a:hlinkClick r:id="rId5" tooltip="Dióxido de carbono"/>
              </a:rPr>
              <a:t>dióxido de carbono</a:t>
            </a:r>
            <a:r>
              <a:rPr lang="es-ES" sz="2000" dirty="0" smtClean="0"/>
              <a:t> y </a:t>
            </a:r>
            <a:r>
              <a:rPr lang="es-ES" sz="2000" dirty="0" smtClean="0">
                <a:hlinkClick r:id="rId6" tooltip="Vapor de agua"/>
              </a:rPr>
              <a:t>vapor de agua</a:t>
            </a:r>
            <a:r>
              <a:rPr lang="es-ES" sz="2000" dirty="0" smtClean="0"/>
              <a:t>. Los óxidos de nitrógeno (</a:t>
            </a:r>
            <a:r>
              <a:rPr lang="es-ES" sz="2000" dirty="0" err="1" smtClean="0"/>
              <a:t>NOx</a:t>
            </a:r>
            <a:r>
              <a:rPr lang="es-ES" sz="2000" dirty="0" smtClean="0"/>
              <a:t>) son disociados en Nitrógeno molecular (N2), principal constituyente de aire atmosférico, y oxígeno O2. Para que estas reacciones de disociación se produzcan ha de estar el catalizador a una temperatura de 500 º C.</a:t>
            </a:r>
            <a:endParaRPr lang="es-ES" sz="2000" dirty="0"/>
          </a:p>
        </p:txBody>
      </p:sp>
    </p:spTree>
    <p:extLst>
      <p:ext uri="{BB962C8B-B14F-4D97-AF65-F5344CB8AC3E}">
        <p14:creationId xmlns:p14="http://schemas.microsoft.com/office/powerpoint/2010/main" xmlns="" val="2678717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Evaporación de gases en los autos </a:t>
            </a:r>
            <a:r>
              <a:rPr lang="es-ES" dirty="0" err="1" smtClean="0"/>
              <a:t>ford</a:t>
            </a:r>
            <a:endParaRPr lang="es-ES" dirty="0"/>
          </a:p>
        </p:txBody>
      </p:sp>
      <p:sp>
        <p:nvSpPr>
          <p:cNvPr id="3" name="2 Marcador de contenido"/>
          <p:cNvSpPr>
            <a:spLocks noGrp="1"/>
          </p:cNvSpPr>
          <p:nvPr>
            <p:ph idx="1"/>
          </p:nvPr>
        </p:nvSpPr>
        <p:spPr/>
        <p:txBody>
          <a:bodyPr>
            <a:normAutofit lnSpcReduction="10000"/>
          </a:bodyPr>
          <a:lstStyle/>
          <a:p>
            <a:r>
              <a:rPr lang="es-MX" dirty="0" smtClean="0"/>
              <a:t>La gasolina por ser muy volátil es inflamable y, además, se evapora a temperatura ambiente con relativa facilidad. El tanque de gasolina y la cuba, de los vehículos carburados, son puntos de evaporación de gasolina, sobre todo cuando se alcanza la temperatura de funcionamiento. Anteriormente, este combustible (HC) se iba directamente a la atmósfera, lo cual provocaba problemas de contaminación del aire.</a:t>
            </a:r>
            <a:endParaRPr lang="es-ES" dirty="0"/>
          </a:p>
        </p:txBody>
      </p:sp>
    </p:spTree>
    <p:extLst>
      <p:ext uri="{BB962C8B-B14F-4D97-AF65-F5344CB8AC3E}">
        <p14:creationId xmlns:p14="http://schemas.microsoft.com/office/powerpoint/2010/main" xmlns="" val="4011279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MX" dirty="0" smtClean="0"/>
              <a:t>Estudios realizados determinaron que el 20 % de las emisiones de HC provenientes de los vehículos sé debían a evaporaciones de gasolina. Lo anterior obligó a diseñar el sistema de control de evaporación de gases (EVAP).</a:t>
            </a:r>
          </a:p>
          <a:p>
            <a:r>
              <a:rPr lang="es-MX" dirty="0" smtClean="0"/>
              <a:t>Porcentajes de las emisiones (vehículo sin control de emisiones)</a:t>
            </a:r>
          </a:p>
          <a:p>
            <a:r>
              <a:rPr lang="es-MX" dirty="0" smtClean="0"/>
              <a:t>El control de las emisiones por evaporación se inicio en California en 1970 y la Ley Federal (USA) lo incluyó en 1971.</a:t>
            </a:r>
          </a:p>
          <a:p>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Medidas a tomar</a:t>
            </a:r>
            <a:endParaRPr lang="es-MX" dirty="0"/>
          </a:p>
        </p:txBody>
      </p:sp>
      <p:sp>
        <p:nvSpPr>
          <p:cNvPr id="3" name="2 Marcador de contenido"/>
          <p:cNvSpPr>
            <a:spLocks noGrp="1"/>
          </p:cNvSpPr>
          <p:nvPr>
            <p:ph idx="1"/>
          </p:nvPr>
        </p:nvSpPr>
        <p:spPr/>
        <p:txBody>
          <a:bodyPr>
            <a:normAutofit fontScale="70000" lnSpcReduction="20000"/>
          </a:bodyPr>
          <a:lstStyle/>
          <a:p>
            <a:r>
              <a:rPr lang="es-MX" dirty="0" smtClean="0"/>
              <a:t>Las disposiciones de dichas normativas eran evitar  que las evaporaciones de combustible se emitieran a la atmósfera, pero se permitía la influencia de la presión atmosférica en el carburador y en tanque de combustible. El sistema EVAP se diseño para cumplir con dichos requerimientos.</a:t>
            </a:r>
          </a:p>
          <a:p>
            <a:r>
              <a:rPr lang="es-MX" dirty="0" smtClean="0"/>
              <a:t>La función del sistema EVAP es permitir la apropiada ventilación del sistema de combustible y evitar que las evaporaciones se descarguen a la atmósfera, es decir se debe retener y almacenar los vapores durante el motor está apagado, que es cuando se da la mayor cantidad de evaporación. Cuando el motor se arranca dichos vapores deben ser "</a:t>
            </a:r>
            <a:r>
              <a:rPr lang="es-MX" dirty="0" err="1" smtClean="0"/>
              <a:t>desalmacenados</a:t>
            </a:r>
            <a:r>
              <a:rPr lang="es-MX" dirty="0" smtClean="0"/>
              <a:t>" y quemados en los cilindros. En la mayoría de los sistemas el almacenamiento se da en un depósito de carbón activado, comúnmente llamado  </a:t>
            </a:r>
            <a:r>
              <a:rPr lang="es-MX" dirty="0" err="1" smtClean="0"/>
              <a:t>Cánister</a:t>
            </a:r>
            <a:r>
              <a:rPr lang="es-MX" dirty="0" smtClean="0"/>
              <a:t>.</a:t>
            </a:r>
          </a:p>
          <a:p>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Estado de componentes</a:t>
            </a:r>
            <a:br>
              <a:rPr lang="es-MX" dirty="0" smtClean="0"/>
            </a:br>
            <a:r>
              <a:rPr lang="es-MX" dirty="0" smtClean="0"/>
              <a:t>y conexiones</a:t>
            </a:r>
            <a:endParaRPr lang="es-MX" dirty="0"/>
          </a:p>
        </p:txBody>
      </p:sp>
      <p:sp>
        <p:nvSpPr>
          <p:cNvPr id="3" name="2 Marcador de contenido"/>
          <p:cNvSpPr>
            <a:spLocks noGrp="1"/>
          </p:cNvSpPr>
          <p:nvPr>
            <p:ph idx="1"/>
          </p:nvPr>
        </p:nvSpPr>
        <p:spPr/>
        <p:txBody>
          <a:bodyPr>
            <a:normAutofit fontScale="92500"/>
          </a:bodyPr>
          <a:lstStyle/>
          <a:p>
            <a:r>
              <a:rPr lang="es-MX" dirty="0" smtClean="0"/>
              <a:t>El </a:t>
            </a:r>
            <a:r>
              <a:rPr lang="es-MX" b="1" dirty="0" smtClean="0"/>
              <a:t>tubo de </a:t>
            </a:r>
            <a:r>
              <a:rPr lang="es-MX" b="1" dirty="0" err="1" smtClean="0"/>
              <a:t>escape</a:t>
            </a:r>
            <a:r>
              <a:rPr lang="es-MX" dirty="0" err="1" smtClean="0"/>
              <a:t>transporta</a:t>
            </a:r>
            <a:r>
              <a:rPr lang="es-MX" dirty="0" smtClean="0"/>
              <a:t> los gases y el vapor recolectados del múltiple o colector del escape a otro componente ubicado corriente </a:t>
            </a:r>
            <a:r>
              <a:rPr lang="es-MX" dirty="0" smtClean="0"/>
              <a:t>abajo </a:t>
            </a:r>
            <a:r>
              <a:rPr lang="es-MX" dirty="0" smtClean="0"/>
              <a:t>en el sistema de escape</a:t>
            </a:r>
            <a:r>
              <a:rPr lang="es-MX" dirty="0" smtClean="0"/>
              <a:t>.</a:t>
            </a:r>
          </a:p>
          <a:p>
            <a:r>
              <a:rPr lang="es-MX" dirty="0" smtClean="0"/>
              <a:t>El tubo en "H" consiste en un tubo de escape a la derecha y a la izquierda, sujeto a un colector o un convertidor catalítico y conectado por un tubo de equilibrio para formar un componente del sistema de escape doble</a:t>
            </a:r>
            <a:endParaRPr lang="es-MX"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Los </a:t>
            </a:r>
            <a:r>
              <a:rPr lang="es-MX" b="1" dirty="0" smtClean="0"/>
              <a:t>tubos de </a:t>
            </a:r>
            <a:r>
              <a:rPr lang="es-MX" b="1" dirty="0" err="1" smtClean="0"/>
              <a:t>equilibrio</a:t>
            </a:r>
            <a:r>
              <a:rPr lang="es-MX" dirty="0" err="1" smtClean="0"/>
              <a:t>se</a:t>
            </a:r>
            <a:r>
              <a:rPr lang="es-MX" dirty="0" smtClean="0"/>
              <a:t> utilizan en muchos sistemas de escape dobles para fusionar los pulsos sonoros de las fuentes de ruido de la derecha y de la izquierda</a:t>
            </a:r>
            <a:r>
              <a:rPr lang="es-MX" dirty="0" smtClean="0"/>
              <a:t>.</a:t>
            </a:r>
          </a:p>
          <a:p>
            <a:r>
              <a:rPr lang="es-MX" dirty="0" smtClean="0"/>
              <a:t>Un </a:t>
            </a:r>
            <a:r>
              <a:rPr lang="es-MX" b="1" dirty="0" smtClean="0"/>
              <a:t>tubo de "</a:t>
            </a:r>
            <a:r>
              <a:rPr lang="es-MX" b="1" dirty="0" err="1" smtClean="0"/>
              <a:t>cruce"</a:t>
            </a:r>
            <a:r>
              <a:rPr lang="es-MX" dirty="0" err="1" smtClean="0"/>
              <a:t>conecta</a:t>
            </a:r>
            <a:r>
              <a:rPr lang="es-MX" dirty="0" smtClean="0"/>
              <a:t> un colector del escape al otro, creando así el comienzo de un sistema de escape único que combina múltiples salidas de escape en una sola salida.</a:t>
            </a:r>
            <a:endParaRPr lang="es-MX"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sz="2000" dirty="0" smtClean="0"/>
              <a:t>El </a:t>
            </a:r>
            <a:r>
              <a:rPr lang="es-MX" sz="2000" b="1" dirty="0" smtClean="0"/>
              <a:t>tubo intermedio</a:t>
            </a:r>
            <a:r>
              <a:rPr lang="es-MX" sz="2000" dirty="0" smtClean="0"/>
              <a:t> conecta el tubo de escape con el silenciador o el resonador, lo que esté primero en el sistema. Su propósito es llevar los gases al silenciador para silenciarlos o al resonador para silenciarlos adicionalmente. No todos los automóviles tienen tubos intermedios. Este componente también </a:t>
            </a:r>
            <a:r>
              <a:rPr lang="es-MX" sz="2000" dirty="0" smtClean="0"/>
              <a:t>se </a:t>
            </a:r>
            <a:r>
              <a:rPr lang="es-MX" sz="2000" dirty="0" smtClean="0"/>
              <a:t>puede denominar tubo extensor o tubo conector</a:t>
            </a:r>
            <a:r>
              <a:rPr lang="es-MX" sz="2000" dirty="0" smtClean="0"/>
              <a:t>.</a:t>
            </a:r>
          </a:p>
          <a:p>
            <a:r>
              <a:rPr lang="es-MX" sz="2000" dirty="0" smtClean="0"/>
              <a:t>El </a:t>
            </a:r>
            <a:r>
              <a:rPr lang="es-MX" sz="2000" b="1" dirty="0" smtClean="0"/>
              <a:t>tubo de escape final</a:t>
            </a:r>
            <a:r>
              <a:rPr lang="es-MX" sz="2000" dirty="0" smtClean="0"/>
              <a:t> completa la tarea de diseño de un sistema de escape, dirigiendo los gases de escape al exterior del vehículo hasta un punto en que no pueden entrar en el compartimiento de pasajeros. Un tubo de escape final dividido se puede conocer también como un tubo de escape final delantero y un tubo de escape final trasero. </a:t>
            </a:r>
            <a:endParaRPr lang="es-MX"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70000" lnSpcReduction="20000"/>
          </a:bodyPr>
          <a:lstStyle/>
          <a:p>
            <a:r>
              <a:rPr lang="es-MX" dirty="0" smtClean="0"/>
              <a:t>La </a:t>
            </a:r>
            <a:r>
              <a:rPr lang="es-MX" b="1" dirty="0" smtClean="0"/>
              <a:t>boca de salida</a:t>
            </a:r>
            <a:r>
              <a:rPr lang="es-MX" dirty="0" smtClean="0"/>
              <a:t> cumple el mismo propósito en el tubo de escape final, excepto que tiene una longitud más corta, generalmente un pie o menos. Este componente se encuentra más a menudo en vehículos con silenciadores montados en </a:t>
            </a:r>
            <a:r>
              <a:rPr lang="es-MX" dirty="0" smtClean="0"/>
              <a:t>la </a:t>
            </a:r>
            <a:r>
              <a:rPr lang="es-MX" dirty="0" smtClean="0"/>
              <a:t>parte de atrás</a:t>
            </a:r>
            <a:r>
              <a:rPr lang="es-MX" dirty="0" smtClean="0"/>
              <a:t>.</a:t>
            </a:r>
          </a:p>
          <a:p>
            <a:r>
              <a:rPr lang="es-MX" b="1" dirty="0" smtClean="0"/>
              <a:t/>
            </a:r>
            <a:br>
              <a:rPr lang="es-MX" b="1" dirty="0" smtClean="0"/>
            </a:br>
            <a:r>
              <a:rPr lang="es-MX" b="1" dirty="0" smtClean="0"/>
              <a:t>EL SILENCIADOR</a:t>
            </a:r>
          </a:p>
          <a:p>
            <a:r>
              <a:rPr lang="es-MX" dirty="0" smtClean="0"/>
              <a:t>El </a:t>
            </a:r>
            <a:r>
              <a:rPr lang="es-MX" b="1" dirty="0" smtClean="0"/>
              <a:t>silenciador</a:t>
            </a:r>
            <a:r>
              <a:rPr lang="es-MX" dirty="0" smtClean="0"/>
              <a:t> es la fuente principal de silenciamiento de los ruidos de los gases de escape. Es una combinación de cámaras de afinado, formadas por particiones y tubos ventilados y sólidos. Está diseñado para confinar, absorber y disipar de manera efectiva los pulsos de ruido, a la vez que mueve los gases y el vapor de escape suavemente a través y finalmente al exterior por el tubo de escape final. Un entramado de roca (mineral), lana, almohadilla de fibra o fibra de vidrio colocado en las cavidades del silenciador sirve para absorber y eliminar adicionalmente los sonidos del escape no deseados.</a:t>
            </a:r>
          </a:p>
          <a:p>
            <a:endParaRPr lang="es-MX"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Recirculación de gases verificación de partes erg</a:t>
            </a:r>
            <a:endParaRPr lang="es-MX" dirty="0"/>
          </a:p>
        </p:txBody>
      </p:sp>
      <p:sp>
        <p:nvSpPr>
          <p:cNvPr id="3" name="2 Marcador de contenido"/>
          <p:cNvSpPr>
            <a:spLocks noGrp="1"/>
          </p:cNvSpPr>
          <p:nvPr>
            <p:ph idx="1"/>
          </p:nvPr>
        </p:nvSpPr>
        <p:spPr/>
        <p:txBody>
          <a:bodyPr>
            <a:normAutofit fontScale="47500" lnSpcReduction="20000"/>
          </a:bodyPr>
          <a:lstStyle/>
          <a:p>
            <a:r>
              <a:rPr lang="es-MX" sz="3400" dirty="0" smtClean="0"/>
              <a:t>Los sistemas EGR modernos en vehículos Ford el caudal de recirculación está determinada por el control de la presión a través de un orificio fijo, los gases de escape pasan a través de el. </a:t>
            </a:r>
            <a:br>
              <a:rPr lang="es-MX" sz="3400" dirty="0" smtClean="0"/>
            </a:br>
            <a:r>
              <a:rPr lang="es-MX" sz="3400" dirty="0" smtClean="0"/>
              <a:t>Este sistema se llama presión diferencial de votos (DPFE). El sensor de presión monitorea el flujo anterior (antes) y posterior (después) de la contrapresión de escape. </a:t>
            </a:r>
            <a:br>
              <a:rPr lang="es-MX" sz="3400" dirty="0" smtClean="0"/>
            </a:br>
            <a:r>
              <a:rPr lang="es-MX" sz="3400" dirty="0" smtClean="0"/>
              <a:t/>
            </a:r>
            <a:br>
              <a:rPr lang="es-MX" sz="3400" dirty="0" smtClean="0"/>
            </a:br>
            <a:r>
              <a:rPr lang="es-MX" sz="3400" dirty="0" smtClean="0"/>
              <a:t>Este coeficiente de contrapresión se transmite a la Computadora del auto y la cantidad correcta de EGR (ciclo de trabajo) se aplica al regulador de control de vacío de la </a:t>
            </a:r>
            <a:r>
              <a:rPr lang="es-MX" sz="3400" dirty="0" err="1" smtClean="0"/>
              <a:t>valvula</a:t>
            </a:r>
            <a:r>
              <a:rPr lang="es-MX" sz="3400" dirty="0" smtClean="0"/>
              <a:t> EGR (EVR). Al calcular la diferencia entre las dos presiones, la computadora determina exactamente el caudal de recirculación . </a:t>
            </a:r>
            <a:br>
              <a:rPr lang="es-MX" sz="3400" dirty="0" smtClean="0"/>
            </a:br>
            <a:r>
              <a:rPr lang="es-MX" sz="3400" dirty="0" smtClean="0"/>
              <a:t>La conducción es más precisa que los primeros sistemas debido a que el MEC no tiene que adivinar el coeficiente de la presión de entrada para determinar el caudal de recirculación como las unidades de motor a través de las diferentes condiciones viales, tales como fuertes aceleraciones, cambiar velocidades, encendido del motor, la combustión de combustibles pobres, </a:t>
            </a:r>
            <a:r>
              <a:rPr lang="es-MX" sz="3400" dirty="0" err="1" smtClean="0"/>
              <a:t>etc</a:t>
            </a:r>
            <a:r>
              <a:rPr lang="es-MX" sz="3400" dirty="0" smtClean="0"/>
              <a:t> Todas estas condiciones hará que la contrapresión de escape </a:t>
            </a:r>
            <a:r>
              <a:rPr lang="es-MX" sz="3400" dirty="0" err="1" smtClean="0"/>
              <a:t>varie</a:t>
            </a:r>
            <a:r>
              <a:rPr lang="es-MX" sz="3400" dirty="0" smtClean="0"/>
              <a:t> y requiere un control más estricto de EGR y responder a limitar los niveles de emisión de </a:t>
            </a:r>
            <a:r>
              <a:rPr lang="es-MX" sz="3400" dirty="0" err="1" smtClean="0"/>
              <a:t>NOx</a:t>
            </a:r>
            <a:r>
              <a:rPr lang="es-MX" sz="3400" dirty="0" smtClean="0"/>
              <a:t>. Tenga en cuenta que en este sistema en particular, cuando la luz del motor se ilumina debido al mal funcionamiento del sistema EGR, la mayoría de las veces es debido a un mal funcionamiento del sensor DPFE.</a:t>
            </a:r>
            <a:r>
              <a:rPr lang="es-MX" dirty="0" smtClean="0"/>
              <a:t> </a:t>
            </a:r>
            <a:endParaRPr lang="es-MX"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s-MX" dirty="0" smtClean="0"/>
              <a:t>   Este es el sensor de DPFE, si usted sospecha que esta parte está funcionando mal procede a realizar las siguientes pruebas: Verificar si la tensión de referencia en el sensor DPFE con la llave prendida pero el motor apagado para comprobar la corriente en el lado del conector del arnés eléctrico VREF terminal. Debe estar entre 4,0 y 6,0 voltios. Si los resultados son incorrectos, reemplazar el sensor DPFE. Para comprobar el funcionamiento del control de sensor de DPFE y la señal de voltaje enviada al sensor, pruebe las terminales correctas y comprueba la señal de voltaje cuando el motor esté en marcha, en primer lugar a la temperatura fría y caliente a temperatura de funcionamiento. Con el motor frío no debe haber EGR por lo tanto la corriente debe ser de aproximadamente 0,20 a 0,70 voltios. Como el motor se calienta y la EGR es señalada por el equipo, los valores de tensión debería aumentar a cerca de 4,0 a 6,0 voltios. </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Pruebas</a:t>
            </a:r>
            <a:endParaRPr lang="es-MX" dirty="0"/>
          </a:p>
        </p:txBody>
      </p:sp>
      <p:sp>
        <p:nvSpPr>
          <p:cNvPr id="3" name="2 Marcador de contenido"/>
          <p:cNvSpPr>
            <a:spLocks noGrp="1"/>
          </p:cNvSpPr>
          <p:nvPr>
            <p:ph idx="1"/>
          </p:nvPr>
        </p:nvSpPr>
        <p:spPr/>
        <p:txBody>
          <a:bodyPr>
            <a:normAutofit fontScale="55000" lnSpcReduction="20000"/>
          </a:bodyPr>
          <a:lstStyle/>
          <a:p>
            <a:r>
              <a:rPr lang="es-MX" dirty="0" smtClean="0"/>
              <a:t>Bueno la </a:t>
            </a:r>
            <a:r>
              <a:rPr lang="es-MX" dirty="0" err="1" smtClean="0"/>
              <a:t>razon</a:t>
            </a:r>
            <a:r>
              <a:rPr lang="es-MX" dirty="0" smtClean="0"/>
              <a:t> principal es que evitamos contaminar al medioambiente, La </a:t>
            </a:r>
            <a:r>
              <a:rPr lang="es-MX" dirty="0" err="1" smtClean="0"/>
              <a:t>valvula</a:t>
            </a:r>
            <a:r>
              <a:rPr lang="es-MX" dirty="0" smtClean="0"/>
              <a:t> evita la </a:t>
            </a:r>
            <a:r>
              <a:rPr lang="es-MX" dirty="0" err="1" smtClean="0"/>
              <a:t>formacion</a:t>
            </a:r>
            <a:r>
              <a:rPr lang="es-MX" dirty="0" smtClean="0"/>
              <a:t> de Oxido de </a:t>
            </a:r>
            <a:r>
              <a:rPr lang="es-MX" dirty="0" err="1" smtClean="0"/>
              <a:t>nitrogeno</a:t>
            </a:r>
            <a:r>
              <a:rPr lang="es-MX" dirty="0" smtClean="0"/>
              <a:t> u Oxido nitroso, este es un gas de toxicidad elevada, que se forma entre los 1400 y 1900° C, durante marcha </a:t>
            </a:r>
            <a:r>
              <a:rPr lang="es-MX" dirty="0" err="1" smtClean="0"/>
              <a:t>rapida</a:t>
            </a:r>
            <a:r>
              <a:rPr lang="es-MX" dirty="0" smtClean="0"/>
              <a:t>, ya que el </a:t>
            </a:r>
            <a:r>
              <a:rPr lang="es-MX" dirty="0" err="1" smtClean="0"/>
              <a:t>nitrogeno</a:t>
            </a:r>
            <a:r>
              <a:rPr lang="es-MX" dirty="0" smtClean="0"/>
              <a:t> forma 78% del aire, este al salir al aire libre forma el PAN, sin referencia a </a:t>
            </a:r>
            <a:r>
              <a:rPr lang="es-MX" dirty="0" err="1" smtClean="0"/>
              <a:t>ningun</a:t>
            </a:r>
            <a:r>
              <a:rPr lang="es-MX" dirty="0" smtClean="0"/>
              <a:t> partido </a:t>
            </a:r>
            <a:r>
              <a:rPr lang="es-MX" dirty="0" err="1" smtClean="0"/>
              <a:t>politico</a:t>
            </a:r>
            <a:r>
              <a:rPr lang="es-MX" dirty="0" smtClean="0"/>
              <a:t>, es Nitrato de </a:t>
            </a:r>
            <a:r>
              <a:rPr lang="es-MX" dirty="0" err="1" smtClean="0"/>
              <a:t>Peroxiacetilo</a:t>
            </a:r>
            <a:r>
              <a:rPr lang="es-MX" dirty="0" smtClean="0"/>
              <a:t>, un contaminante que forma smog </a:t>
            </a:r>
            <a:r>
              <a:rPr lang="es-MX" dirty="0" err="1" smtClean="0"/>
              <a:t>fotoquimico</a:t>
            </a:r>
            <a:r>
              <a:rPr lang="es-MX" dirty="0" smtClean="0"/>
              <a:t>, niebla.</a:t>
            </a:r>
            <a:br>
              <a:rPr lang="es-MX" dirty="0" smtClean="0"/>
            </a:br>
            <a:r>
              <a:rPr lang="es-MX" dirty="0" smtClean="0"/>
              <a:t/>
            </a:r>
            <a:br>
              <a:rPr lang="es-MX" dirty="0" smtClean="0"/>
            </a:br>
            <a:r>
              <a:rPr lang="es-MX" dirty="0" smtClean="0"/>
              <a:t>La </a:t>
            </a:r>
            <a:r>
              <a:rPr lang="es-MX" dirty="0" err="1" smtClean="0"/>
              <a:t>valvula</a:t>
            </a:r>
            <a:r>
              <a:rPr lang="es-MX" dirty="0" smtClean="0"/>
              <a:t> EGR permanece cerrada en marcha </a:t>
            </a:r>
            <a:r>
              <a:rPr lang="es-MX" dirty="0" err="1" smtClean="0"/>
              <a:t>minima</a:t>
            </a:r>
            <a:r>
              <a:rPr lang="es-MX" dirty="0" smtClean="0"/>
              <a:t>, ralentí, pues los gases </a:t>
            </a:r>
            <a:r>
              <a:rPr lang="es-MX" dirty="0" err="1" smtClean="0"/>
              <a:t>harian</a:t>
            </a:r>
            <a:r>
              <a:rPr lang="es-MX" dirty="0" smtClean="0"/>
              <a:t> que el motor cascabeleara, esta abre cuando aceleras el motor, el gas inerte, de escape, se mezcla con el </a:t>
            </a:r>
            <a:r>
              <a:rPr lang="es-MX" dirty="0" err="1" smtClean="0"/>
              <a:t>airecombustible</a:t>
            </a:r>
            <a:r>
              <a:rPr lang="es-MX" dirty="0" smtClean="0"/>
              <a:t> y reduce las </a:t>
            </a:r>
            <a:r>
              <a:rPr lang="es-MX" dirty="0" err="1" smtClean="0"/>
              <a:t>emiciones</a:t>
            </a:r>
            <a:r>
              <a:rPr lang="es-MX" dirty="0" smtClean="0"/>
              <a:t> contaminantes.</a:t>
            </a:r>
            <a:br>
              <a:rPr lang="es-MX" dirty="0" smtClean="0"/>
            </a:br>
            <a:r>
              <a:rPr lang="es-MX" dirty="0" smtClean="0"/>
              <a:t/>
            </a:r>
            <a:br>
              <a:rPr lang="es-MX" dirty="0" smtClean="0"/>
            </a:br>
            <a:r>
              <a:rPr lang="es-MX" dirty="0" smtClean="0"/>
              <a:t>Cuanto esta falla pudiera presentar cascabeleo y marcha inestable en baja, en alta no </a:t>
            </a:r>
            <a:r>
              <a:rPr lang="es-MX" dirty="0" err="1" smtClean="0"/>
              <a:t>presentaria</a:t>
            </a:r>
            <a:r>
              <a:rPr lang="es-MX" dirty="0" smtClean="0"/>
              <a:t> falla perceptible, solamente que la </a:t>
            </a:r>
            <a:r>
              <a:rPr lang="es-MX" dirty="0" err="1" smtClean="0"/>
              <a:t>conectaramos</a:t>
            </a:r>
            <a:r>
              <a:rPr lang="es-MX" dirty="0" smtClean="0"/>
              <a:t> a un analizador de gases, por ello no </a:t>
            </a:r>
            <a:r>
              <a:rPr lang="es-MX" dirty="0" err="1" smtClean="0"/>
              <a:t>podriamos</a:t>
            </a:r>
            <a:r>
              <a:rPr lang="es-MX" dirty="0" smtClean="0"/>
              <a:t> pasar la </a:t>
            </a:r>
            <a:r>
              <a:rPr lang="es-MX" dirty="0" err="1" smtClean="0"/>
              <a:t>verificacion</a:t>
            </a:r>
            <a:r>
              <a:rPr lang="es-MX" dirty="0" smtClean="0"/>
              <a:t>.</a:t>
            </a:r>
            <a:br>
              <a:rPr lang="es-MX" dirty="0" smtClean="0"/>
            </a:br>
            <a:r>
              <a:rPr lang="es-MX" dirty="0" smtClean="0"/>
              <a:t/>
            </a:r>
            <a:br>
              <a:rPr lang="es-MX" dirty="0" smtClean="0"/>
            </a:br>
            <a:r>
              <a:rPr lang="es-MX" dirty="0" smtClean="0"/>
              <a:t>La verdad es que este gas en la atmosfera </a:t>
            </a:r>
            <a:r>
              <a:rPr lang="es-MX" dirty="0" err="1" smtClean="0"/>
              <a:t>tambien</a:t>
            </a:r>
            <a:r>
              <a:rPr lang="es-MX" dirty="0" smtClean="0"/>
              <a:t> promueve los radicales libres y la </a:t>
            </a:r>
            <a:r>
              <a:rPr lang="es-MX" dirty="0" err="1" smtClean="0"/>
              <a:t>formacion</a:t>
            </a:r>
            <a:r>
              <a:rPr lang="es-MX" dirty="0" smtClean="0"/>
              <a:t> de OH, O3 NO, que son gases muy nocivos. </a:t>
            </a:r>
            <a:r>
              <a:rPr lang="es-MX" dirty="0" err="1" smtClean="0"/>
              <a:t>asi</a:t>
            </a:r>
            <a:r>
              <a:rPr lang="es-MX" dirty="0" smtClean="0"/>
              <a:t> que </a:t>
            </a:r>
            <a:r>
              <a:rPr lang="es-MX" dirty="0" err="1" smtClean="0"/>
              <a:t>tambien</a:t>
            </a:r>
            <a:r>
              <a:rPr lang="es-MX" dirty="0" smtClean="0"/>
              <a:t> piensa en la </a:t>
            </a:r>
            <a:r>
              <a:rPr lang="es-MX" dirty="0" err="1" smtClean="0"/>
              <a:t>ecologia</a:t>
            </a:r>
            <a:r>
              <a:rPr lang="es-MX" dirty="0" smtClean="0"/>
              <a:t> y revisa tu </a:t>
            </a:r>
            <a:r>
              <a:rPr lang="es-MX" dirty="0" err="1" smtClean="0"/>
              <a:t>valvula</a:t>
            </a:r>
            <a:r>
              <a:rPr lang="es-MX" dirty="0" smtClean="0"/>
              <a:t> EGR en cada </a:t>
            </a:r>
            <a:r>
              <a:rPr lang="es-MX" dirty="0" err="1" smtClean="0"/>
              <a:t>afinacion</a:t>
            </a:r>
            <a:r>
              <a:rPr lang="es-MX" dirty="0" smtClean="0"/>
              <a:t>.</a:t>
            </a:r>
            <a:br>
              <a:rPr lang="es-MX" dirty="0" smtClean="0"/>
            </a:br>
            <a:endParaRPr lang="es-MX"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Conclucion</a:t>
            </a:r>
            <a:r>
              <a:rPr lang="es-MX" dirty="0" smtClean="0"/>
              <a:t> </a:t>
            </a:r>
            <a:endParaRPr lang="es-MX" dirty="0"/>
          </a:p>
        </p:txBody>
      </p:sp>
      <p:sp>
        <p:nvSpPr>
          <p:cNvPr id="3" name="2 Marcador de contenido"/>
          <p:cNvSpPr>
            <a:spLocks noGrp="1"/>
          </p:cNvSpPr>
          <p:nvPr>
            <p:ph idx="1"/>
          </p:nvPr>
        </p:nvSpPr>
        <p:spPr/>
        <p:txBody>
          <a:bodyPr/>
          <a:lstStyle/>
          <a:p>
            <a:r>
              <a:rPr lang="es-MX" dirty="0" smtClean="0"/>
              <a:t>Es necesario crear nuevas fuentes de energía o modificar los sistemas de emociones para poder reducir la contaminación ambiental ya que esta afecta a todos nosotros en partícula y también a nuestro ecosistema y también generar la concientización de las persona para q afinen sus vehículos y los verifiquen esto seria de mucha ayuda para todo este proceso de reducir las emisiones.</a:t>
            </a:r>
            <a:endParaRPr lang="es-MX"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218258"/>
          </a:xfrm>
        </p:spPr>
        <p:txBody>
          <a:bodyPr>
            <a:normAutofit/>
          </a:bodyPr>
          <a:lstStyle/>
          <a:p>
            <a:r>
              <a:rPr lang="es-MX" dirty="0" smtClean="0"/>
              <a:t>Integrantes del equipo </a:t>
            </a:r>
            <a:br>
              <a:rPr lang="es-MX" dirty="0" smtClean="0"/>
            </a:br>
            <a:r>
              <a:rPr lang="es-MX" dirty="0" smtClean="0"/>
              <a:t/>
            </a:r>
            <a:br>
              <a:rPr lang="es-MX" dirty="0" smtClean="0"/>
            </a:br>
            <a:endParaRPr lang="es-MX" dirty="0"/>
          </a:p>
        </p:txBody>
      </p:sp>
      <p:sp>
        <p:nvSpPr>
          <p:cNvPr id="3" name="2 Marcador de contenido"/>
          <p:cNvSpPr>
            <a:spLocks noGrp="1"/>
          </p:cNvSpPr>
          <p:nvPr>
            <p:ph idx="1"/>
          </p:nvPr>
        </p:nvSpPr>
        <p:spPr/>
        <p:txBody>
          <a:bodyPr/>
          <a:lstStyle/>
          <a:p>
            <a:r>
              <a:rPr lang="es-MX" dirty="0" smtClean="0"/>
              <a:t>Edgar Daniel romo frías </a:t>
            </a:r>
          </a:p>
          <a:p>
            <a:r>
              <a:rPr lang="es-MX" dirty="0" smtClean="0"/>
              <a:t>Heriberto días Orozco </a:t>
            </a:r>
          </a:p>
          <a:p>
            <a:r>
              <a:rPr lang="es-MX" dirty="0" smtClean="0"/>
              <a:t>Ricardo Esqueda Orozco </a:t>
            </a:r>
          </a:p>
          <a:p>
            <a:r>
              <a:rPr lang="es-MX" dirty="0" smtClean="0"/>
              <a:t>Christian miguel Carmona Velázquez </a:t>
            </a:r>
          </a:p>
          <a:p>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mtClean="0"/>
              <a:t>Cortesías </a:t>
            </a:r>
            <a:endParaRPr lang="es-MX" dirty="0"/>
          </a:p>
        </p:txBody>
      </p:sp>
      <p:sp>
        <p:nvSpPr>
          <p:cNvPr id="3" name="2 Marcador de contenido"/>
          <p:cNvSpPr>
            <a:spLocks noGrp="1"/>
          </p:cNvSpPr>
          <p:nvPr>
            <p:ph idx="1"/>
          </p:nvPr>
        </p:nvSpPr>
        <p:spPr/>
        <p:txBody>
          <a:bodyPr/>
          <a:lstStyle/>
          <a:p>
            <a:r>
              <a:rPr lang="es-MX" dirty="0" smtClean="0"/>
              <a:t>Wikipedia.com</a:t>
            </a:r>
          </a:p>
          <a:p>
            <a:r>
              <a:rPr lang="es-MX" dirty="0" smtClean="0"/>
              <a:t>Automecanico.com </a:t>
            </a:r>
          </a:p>
          <a:p>
            <a:r>
              <a:rPr lang="es-MX" dirty="0" smtClean="0"/>
              <a:t>Enciclopedia libre .con</a:t>
            </a:r>
          </a:p>
          <a:p>
            <a:r>
              <a:rPr lang="es-MX" dirty="0" smtClean="0"/>
              <a:t>Miac.es</a:t>
            </a:r>
          </a:p>
          <a:p>
            <a:r>
              <a:rPr lang="es-MX" dirty="0" smtClean="0"/>
              <a:t>Ford tepa</a:t>
            </a: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20788" y="4221088"/>
            <a:ext cx="6400800" cy="1752600"/>
          </a:xfrm>
        </p:spPr>
        <p:txBody>
          <a:bodyPr>
            <a:normAutofit/>
          </a:bodyPr>
          <a:lstStyle/>
          <a:p>
            <a:r>
              <a:rPr lang="es-ES" sz="1200" dirty="0" smtClean="0"/>
              <a:t>Los componentes del sistema de escape son:</a:t>
            </a:r>
          </a:p>
          <a:p>
            <a:r>
              <a:rPr lang="es-ES" sz="1200" dirty="0" smtClean="0"/>
              <a:t>Múltiple de escape.</a:t>
            </a:r>
          </a:p>
          <a:p>
            <a:r>
              <a:rPr lang="es-ES" sz="1200" dirty="0" smtClean="0"/>
              <a:t>Tubo de escape delantero.</a:t>
            </a:r>
          </a:p>
          <a:p>
            <a:r>
              <a:rPr lang="es-ES" sz="1200" dirty="0"/>
              <a:t>S</a:t>
            </a:r>
            <a:r>
              <a:rPr lang="es-ES" sz="1200" dirty="0" smtClean="0"/>
              <a:t>ilenciador (resonador).</a:t>
            </a:r>
          </a:p>
          <a:p>
            <a:r>
              <a:rPr lang="es-ES" sz="1200" dirty="0" smtClean="0"/>
              <a:t>Tubo de escape central.</a:t>
            </a:r>
          </a:p>
          <a:p>
            <a:r>
              <a:rPr lang="es-ES" sz="1200" dirty="0" smtClean="0"/>
              <a:t>Tubo de escape trasero.</a:t>
            </a:r>
            <a:endParaRPr lang="es-ES" sz="1200" dirty="0"/>
          </a:p>
        </p:txBody>
      </p:sp>
      <p:pic>
        <p:nvPicPr>
          <p:cNvPr id="4" name="3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63688" y="404664"/>
            <a:ext cx="5715000" cy="3524250"/>
          </a:xfrm>
          <a:prstGeom prst="rect">
            <a:avLst/>
          </a:prstGeom>
        </p:spPr>
      </p:pic>
    </p:spTree>
    <p:extLst>
      <p:ext uri="{BB962C8B-B14F-4D97-AF65-F5344CB8AC3E}">
        <p14:creationId xmlns:p14="http://schemas.microsoft.com/office/powerpoint/2010/main" xmlns="" val="23257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Múltiple de escape</a:t>
            </a:r>
            <a:endParaRPr lang="es-ES" dirty="0"/>
          </a:p>
        </p:txBody>
      </p:sp>
      <p:sp>
        <p:nvSpPr>
          <p:cNvPr id="3" name="2 Marcador de contenido"/>
          <p:cNvSpPr>
            <a:spLocks noGrp="1"/>
          </p:cNvSpPr>
          <p:nvPr>
            <p:ph idx="1"/>
          </p:nvPr>
        </p:nvSpPr>
        <p:spPr/>
        <p:txBody>
          <a:bodyPr>
            <a:normAutofit/>
          </a:bodyPr>
          <a:lstStyle/>
          <a:p>
            <a:pPr marL="0" indent="0">
              <a:buNone/>
            </a:pPr>
            <a:r>
              <a:rPr lang="es-ES" sz="2000" dirty="0" smtClean="0">
                <a:latin typeface="Arial" pitchFamily="34" charset="0"/>
                <a:cs typeface="Arial" pitchFamily="34" charset="0"/>
              </a:rPr>
              <a:t>El Múltiple de Escape es el encargado de recolectar los gases de escape que produce la cámara de combustión, para expulsarlos por el escape.</a:t>
            </a:r>
            <a:r>
              <a:rPr lang="es-ES" sz="2000" dirty="0" smtClean="0"/>
              <a:t> </a:t>
            </a:r>
            <a:br>
              <a:rPr lang="es-ES" sz="2000" dirty="0" smtClean="0"/>
            </a:br>
            <a:r>
              <a:rPr lang="es-ES" sz="2000" dirty="0" smtClean="0">
                <a:latin typeface="Arial" pitchFamily="34" charset="0"/>
                <a:cs typeface="Arial" pitchFamily="34" charset="0"/>
              </a:rPr>
              <a:t>Una vez que se hizo combustión, el cilindro baja y vuelve a subir y las válvulas de escape se abren dejando escapar los gases, para que el Múltiple de Admisión los recolecte y como el Múltiple de Admisión está conectado al escape, entonces los gases salen por el escape.</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xmlns="" val="2535739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Construcción.</a:t>
            </a:r>
            <a:endParaRPr lang="es-ES" dirty="0"/>
          </a:p>
        </p:txBody>
      </p:sp>
      <p:sp>
        <p:nvSpPr>
          <p:cNvPr id="3" name="2 Marcador de contenido"/>
          <p:cNvSpPr>
            <a:spLocks noGrp="1"/>
          </p:cNvSpPr>
          <p:nvPr>
            <p:ph idx="1"/>
          </p:nvPr>
        </p:nvSpPr>
        <p:spPr/>
        <p:txBody>
          <a:bodyPr>
            <a:normAutofit fontScale="85000" lnSpcReduction="20000"/>
          </a:bodyPr>
          <a:lstStyle/>
          <a:p>
            <a:pPr marL="0" indent="0">
              <a:buNone/>
            </a:pPr>
            <a:r>
              <a:rPr lang="es-ES" sz="2000" dirty="0" smtClean="0">
                <a:latin typeface="Arial" pitchFamily="34" charset="0"/>
                <a:cs typeface="Arial" pitchFamily="34" charset="0"/>
              </a:rPr>
              <a:t>La forma y longitud de los tubos del múltiple de escape pueden jugar un papel notable a la hora de favorecer la limpieza del cilindro, y su diseño en particular está relacionado con las características del motor.</a:t>
            </a:r>
          </a:p>
          <a:p>
            <a:r>
              <a:rPr lang="es-ES" sz="2000" dirty="0" smtClean="0">
                <a:latin typeface="Arial" pitchFamily="34" charset="0"/>
                <a:cs typeface="Arial" pitchFamily="34" charset="0"/>
              </a:rPr>
              <a:t>Todas las bocas de unión a los cilindros están montadas en una pieza común, lo que le permite a través de pernos acoplarse de manera segura y apretada  al motor.</a:t>
            </a:r>
          </a:p>
          <a:p>
            <a:r>
              <a:rPr lang="es-ES" sz="2000" dirty="0" smtClean="0">
                <a:latin typeface="Arial" pitchFamily="34" charset="0"/>
                <a:cs typeface="Arial" pitchFamily="34" charset="0"/>
              </a:rPr>
              <a:t>Todos los codos de los tubos son de curvatura alargada para facilitar el flujo de las ondas de presión sin rebote.</a:t>
            </a:r>
          </a:p>
          <a:p>
            <a:r>
              <a:rPr lang="es-ES" sz="2000" dirty="0" smtClean="0">
                <a:latin typeface="Arial" pitchFamily="34" charset="0"/>
                <a:cs typeface="Arial" pitchFamily="34" charset="0"/>
              </a:rPr>
              <a:t>Los tubos convergen dos a dos en una "Y" hasta terminar en el tubo final de salida.</a:t>
            </a:r>
          </a:p>
          <a:p>
            <a:r>
              <a:rPr lang="es-ES" sz="2000" dirty="0" smtClean="0">
                <a:latin typeface="Arial" pitchFamily="34" charset="0"/>
                <a:cs typeface="Arial" pitchFamily="34" charset="0"/>
              </a:rPr>
              <a:t>Los diámetros de los tubos crecen a medida que se acoplan mas de ellos, la segunda sección después de la primera "Y" es de diámetro mas grande que los tubos que entran a la "Y", lo mismo sucede en la segunda convergencia. Esto se debe a que mas de un cilindro puede estar aportando volumen de flujo al conducto y por tanto se necesita mas diámetro para reducir las pérdidas por </a:t>
            </a:r>
            <a:r>
              <a:rPr lang="es-ES" sz="2000" dirty="0" smtClean="0">
                <a:latin typeface="Arial" pitchFamily="34" charset="0"/>
                <a:cs typeface="Arial" pitchFamily="34" charset="0"/>
                <a:hlinkClick r:id="rId2"/>
              </a:rPr>
              <a:t>rozamiento</a:t>
            </a:r>
            <a:r>
              <a:rPr lang="es-ES" sz="2000" dirty="0" smtClean="0">
                <a:latin typeface="Arial" pitchFamily="34" charset="0"/>
                <a:cs typeface="Arial" pitchFamily="34" charset="0"/>
              </a:rPr>
              <a:t>.</a:t>
            </a:r>
            <a:br>
              <a:rPr lang="es-ES" sz="2000" dirty="0" smtClean="0">
                <a:latin typeface="Arial" pitchFamily="34" charset="0"/>
                <a:cs typeface="Arial" pitchFamily="34" charset="0"/>
              </a:rPr>
            </a:br>
            <a:endParaRPr lang="es-ES" sz="2000" dirty="0" smtClean="0">
              <a:latin typeface="Arial" pitchFamily="34" charset="0"/>
              <a:cs typeface="Arial" pitchFamily="34" charset="0"/>
            </a:endParaRPr>
          </a:p>
          <a:p>
            <a:r>
              <a:rPr lang="es-ES" sz="2000" dirty="0" smtClean="0">
                <a:latin typeface="Arial" pitchFamily="34" charset="0"/>
                <a:cs typeface="Arial" pitchFamily="34" charset="0"/>
              </a:rPr>
              <a:t>Finalmente termina en un platillo con orificios para pernos a fin de acoplarse al tubo de escape.</a:t>
            </a:r>
          </a:p>
          <a:p>
            <a:pPr marL="0" indent="0">
              <a:buNone/>
            </a:pPr>
            <a:endParaRPr lang="es-ES" sz="2000" dirty="0">
              <a:latin typeface="Arial" pitchFamily="34" charset="0"/>
              <a:cs typeface="Arial" pitchFamily="34" charset="0"/>
            </a:endParaRPr>
          </a:p>
        </p:txBody>
      </p:sp>
    </p:spTree>
    <p:extLst>
      <p:ext uri="{BB962C8B-B14F-4D97-AF65-F5344CB8AC3E}">
        <p14:creationId xmlns:p14="http://schemas.microsoft.com/office/powerpoint/2010/main" xmlns="" val="457009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Materiales.</a:t>
            </a:r>
            <a:endParaRPr lang="es-ES" dirty="0"/>
          </a:p>
        </p:txBody>
      </p:sp>
      <p:sp>
        <p:nvSpPr>
          <p:cNvPr id="3" name="2 Marcador de contenido"/>
          <p:cNvSpPr>
            <a:spLocks noGrp="1"/>
          </p:cNvSpPr>
          <p:nvPr>
            <p:ph idx="1"/>
          </p:nvPr>
        </p:nvSpPr>
        <p:spPr/>
        <p:txBody>
          <a:bodyPr>
            <a:normAutofit/>
          </a:bodyPr>
          <a:lstStyle/>
          <a:p>
            <a:pPr marL="0" indent="0">
              <a:buNone/>
            </a:pPr>
            <a:r>
              <a:rPr lang="es-ES" sz="2000" dirty="0" smtClean="0">
                <a:latin typeface="Arial" pitchFamily="34" charset="0"/>
                <a:cs typeface="Arial" pitchFamily="34" charset="0"/>
                <a:hlinkClick r:id="rId2"/>
              </a:rPr>
              <a:t>aluminación</a:t>
            </a:r>
            <a:r>
              <a:rPr lang="es-ES" sz="2000" dirty="0" smtClean="0">
                <a:latin typeface="Arial" pitchFamily="34" charset="0"/>
                <a:cs typeface="Arial" pitchFamily="34" charset="0"/>
              </a:rPr>
              <a:t>, </a:t>
            </a:r>
            <a:r>
              <a:rPr lang="es-ES" sz="2000" dirty="0" smtClean="0">
                <a:latin typeface="Arial" pitchFamily="34" charset="0"/>
                <a:cs typeface="Arial" pitchFamily="34" charset="0"/>
                <a:hlinkClick r:id="rId3"/>
              </a:rPr>
              <a:t>silicación</a:t>
            </a:r>
            <a:r>
              <a:rPr lang="es-ES" sz="2000" dirty="0" smtClean="0">
                <a:latin typeface="Arial" pitchFamily="34" charset="0"/>
                <a:cs typeface="Arial" pitchFamily="34" charset="0"/>
              </a:rPr>
              <a:t>, </a:t>
            </a:r>
            <a:r>
              <a:rPr lang="es-ES" sz="2000" dirty="0" smtClean="0">
                <a:latin typeface="Arial" pitchFamily="34" charset="0"/>
                <a:cs typeface="Arial" pitchFamily="34" charset="0"/>
                <a:hlinkClick r:id="rId4"/>
              </a:rPr>
              <a:t>cromización</a:t>
            </a:r>
            <a:r>
              <a:rPr lang="es-ES" sz="2000" dirty="0" smtClean="0">
                <a:latin typeface="Arial" pitchFamily="34" charset="0"/>
                <a:cs typeface="Arial" pitchFamily="34" charset="0"/>
              </a:rPr>
              <a:t> o la combinación de estos procesos sobre un tubo de acero, o bien utilizando </a:t>
            </a:r>
            <a:r>
              <a:rPr lang="es-ES" sz="2000" dirty="0" smtClean="0">
                <a:latin typeface="Arial" pitchFamily="34" charset="0"/>
                <a:cs typeface="Arial" pitchFamily="34" charset="0"/>
                <a:hlinkClick r:id="rId5"/>
              </a:rPr>
              <a:t>hierro fundido</a:t>
            </a:r>
            <a:r>
              <a:rPr lang="es-ES" sz="2000" dirty="0" smtClean="0">
                <a:latin typeface="Arial" pitchFamily="34" charset="0"/>
                <a:cs typeface="Arial" pitchFamily="34" charset="0"/>
              </a:rPr>
              <a:t> aleado</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xmlns="" val="762268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Tubos de escape.</a:t>
            </a:r>
            <a:endParaRPr lang="es-ES" dirty="0"/>
          </a:p>
        </p:txBody>
      </p:sp>
      <p:sp>
        <p:nvSpPr>
          <p:cNvPr id="3" name="2 Marcador de contenido"/>
          <p:cNvSpPr>
            <a:spLocks noGrp="1"/>
          </p:cNvSpPr>
          <p:nvPr>
            <p:ph idx="1"/>
          </p:nvPr>
        </p:nvSpPr>
        <p:spPr/>
        <p:txBody>
          <a:bodyPr>
            <a:normAutofit/>
          </a:bodyPr>
          <a:lstStyle/>
          <a:p>
            <a:r>
              <a:rPr lang="es-ES" sz="2000" dirty="0" smtClean="0">
                <a:latin typeface="Arial" pitchFamily="34" charset="0"/>
                <a:cs typeface="Arial" pitchFamily="34" charset="0"/>
              </a:rPr>
              <a:t>El tubo de escape sirve, en particular, para reducir el </a:t>
            </a:r>
            <a:r>
              <a:rPr lang="es-ES" sz="2000" dirty="0" smtClean="0">
                <a:latin typeface="Arial" pitchFamily="34" charset="0"/>
                <a:cs typeface="Arial" pitchFamily="34" charset="0"/>
                <a:hlinkClick r:id="rId2" tooltip="Ruido (sonido)"/>
              </a:rPr>
              <a:t>ruido</a:t>
            </a:r>
            <a:r>
              <a:rPr lang="es-ES" sz="2000" dirty="0" smtClean="0">
                <a:latin typeface="Arial" pitchFamily="34" charset="0"/>
                <a:cs typeface="Arial" pitchFamily="34" charset="0"/>
              </a:rPr>
              <a:t> y la </a:t>
            </a:r>
            <a:r>
              <a:rPr lang="es-ES" sz="2000" dirty="0" smtClean="0">
                <a:latin typeface="Arial" pitchFamily="34" charset="0"/>
                <a:cs typeface="Arial" pitchFamily="34" charset="0"/>
                <a:hlinkClick r:id="rId3" tooltip="Contaminación"/>
              </a:rPr>
              <a:t>contaminación</a:t>
            </a:r>
            <a:r>
              <a:rPr lang="es-ES" sz="2000" dirty="0" smtClean="0">
                <a:latin typeface="Arial" pitchFamily="34" charset="0"/>
                <a:cs typeface="Arial" pitchFamily="34" charset="0"/>
              </a:rPr>
              <a:t>.</a:t>
            </a:r>
          </a:p>
          <a:p>
            <a:r>
              <a:rPr lang="es-ES" sz="2000" dirty="0" smtClean="0">
                <a:latin typeface="Arial" pitchFamily="34" charset="0"/>
                <a:cs typeface="Arial" pitchFamily="34" charset="0"/>
              </a:rPr>
              <a:t>A través de un sistema que permite reducir el ruido: "el silenciador".</a:t>
            </a:r>
          </a:p>
          <a:p>
            <a:r>
              <a:rPr lang="es-ES" sz="2000" dirty="0" smtClean="0">
                <a:latin typeface="Arial" pitchFamily="34" charset="0"/>
                <a:cs typeface="Arial" pitchFamily="34" charset="0"/>
              </a:rPr>
              <a:t>Mediante un sistema que permite reducir las emisiones contaminantes, por </a:t>
            </a:r>
            <a:r>
              <a:rPr lang="es-ES" sz="2000" dirty="0" smtClean="0">
                <a:latin typeface="Arial" pitchFamily="34" charset="0"/>
                <a:cs typeface="Arial" pitchFamily="34" charset="0"/>
                <a:hlinkClick r:id="rId4" tooltip="Catálisis"/>
              </a:rPr>
              <a:t>catálisis</a:t>
            </a:r>
            <a:r>
              <a:rPr lang="es-ES" sz="2000" dirty="0" smtClean="0">
                <a:latin typeface="Arial" pitchFamily="34" charset="0"/>
                <a:cs typeface="Arial" pitchFamily="34" charset="0"/>
              </a:rPr>
              <a:t> y por </a:t>
            </a:r>
            <a:r>
              <a:rPr lang="es-ES" sz="2000" dirty="0" smtClean="0">
                <a:latin typeface="Arial" pitchFamily="34" charset="0"/>
                <a:cs typeface="Arial" pitchFamily="34" charset="0"/>
                <a:hlinkClick r:id="rId5" tooltip="Filtración"/>
              </a:rPr>
              <a:t>filtración</a:t>
            </a:r>
            <a:r>
              <a:rPr lang="es-ES" sz="2000" dirty="0" smtClean="0">
                <a:latin typeface="Arial" pitchFamily="34" charset="0"/>
                <a:cs typeface="Arial" pitchFamily="34" charset="0"/>
              </a:rPr>
              <a:t>, gracias al </a:t>
            </a:r>
            <a:r>
              <a:rPr lang="es-ES" sz="2000" dirty="0" smtClean="0">
                <a:latin typeface="Arial" pitchFamily="34" charset="0"/>
                <a:cs typeface="Arial" pitchFamily="34" charset="0"/>
                <a:hlinkClick r:id="rId6" tooltip="Filtro de partículas"/>
              </a:rPr>
              <a:t>filtro de partículas</a:t>
            </a:r>
            <a:r>
              <a:rPr lang="es-ES" sz="2000" dirty="0" smtClean="0">
                <a:latin typeface="Arial" pitchFamily="34" charset="0"/>
                <a:cs typeface="Arial" pitchFamily="34" charset="0"/>
              </a:rPr>
              <a:t> y al </a:t>
            </a:r>
            <a:r>
              <a:rPr lang="es-ES" sz="2000" dirty="0" smtClean="0">
                <a:latin typeface="Arial" pitchFamily="34" charset="0"/>
                <a:cs typeface="Arial" pitchFamily="34" charset="0"/>
                <a:hlinkClick r:id="rId7" tooltip="Convertidor catalítico"/>
              </a:rPr>
              <a:t>catalizador</a:t>
            </a:r>
            <a:r>
              <a:rPr lang="es-ES" sz="2000" dirty="0" smtClean="0">
                <a:latin typeface="Arial" pitchFamily="34" charset="0"/>
                <a:cs typeface="Arial" pitchFamily="34" charset="0"/>
              </a:rPr>
              <a:t>.</a:t>
            </a:r>
          </a:p>
          <a:p>
            <a:r>
              <a:rPr lang="es-ES" sz="2000" dirty="0" smtClean="0">
                <a:latin typeface="Arial" pitchFamily="34" charset="0"/>
                <a:cs typeface="Arial" pitchFamily="34" charset="0"/>
              </a:rPr>
              <a:t>El tubo de escape participa en el funcionamiento del motor:</a:t>
            </a:r>
          </a:p>
          <a:p>
            <a:r>
              <a:rPr lang="es-ES" sz="2000" dirty="0" smtClean="0">
                <a:latin typeface="Arial" pitchFamily="34" charset="0"/>
                <a:cs typeface="Arial" pitchFamily="34" charset="0"/>
              </a:rPr>
              <a:t>Si es demasiado libre, el motor aumenta su </a:t>
            </a:r>
            <a:r>
              <a:rPr lang="es-ES" sz="2000" dirty="0" smtClean="0">
                <a:latin typeface="Arial" pitchFamily="34" charset="0"/>
                <a:cs typeface="Arial" pitchFamily="34" charset="0"/>
                <a:hlinkClick r:id="rId8" tooltip="Potencia (física)"/>
              </a:rPr>
              <a:t>potencia</a:t>
            </a:r>
            <a:r>
              <a:rPr lang="es-ES" sz="2000" dirty="0" smtClean="0">
                <a:latin typeface="Arial" pitchFamily="34" charset="0"/>
                <a:cs typeface="Arial" pitchFamily="34" charset="0"/>
              </a:rPr>
              <a:t> (el cilindro se vacía mejor después de cada explosión), pero se calienta aún más y consume más.</a:t>
            </a:r>
          </a:p>
          <a:p>
            <a:pPr marL="0" indent="0">
              <a:buNone/>
            </a:pPr>
            <a:endParaRPr lang="es-ES" dirty="0"/>
          </a:p>
        </p:txBody>
      </p:sp>
    </p:spTree>
    <p:extLst>
      <p:ext uri="{BB962C8B-B14F-4D97-AF65-F5344CB8AC3E}">
        <p14:creationId xmlns:p14="http://schemas.microsoft.com/office/powerpoint/2010/main" xmlns="" val="404252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Silenciador</a:t>
            </a:r>
            <a:endParaRPr lang="es-ES" dirty="0"/>
          </a:p>
        </p:txBody>
      </p:sp>
      <p:sp>
        <p:nvSpPr>
          <p:cNvPr id="3" name="2 Marcador de contenido"/>
          <p:cNvSpPr>
            <a:spLocks noGrp="1"/>
          </p:cNvSpPr>
          <p:nvPr>
            <p:ph idx="1"/>
          </p:nvPr>
        </p:nvSpPr>
        <p:spPr/>
        <p:txBody>
          <a:bodyPr>
            <a:normAutofit/>
          </a:bodyPr>
          <a:lstStyle/>
          <a:p>
            <a:pPr marL="0" indent="0">
              <a:buNone/>
            </a:pPr>
            <a:r>
              <a:rPr lang="es-ES" sz="2000" dirty="0" smtClean="0">
                <a:latin typeface="Arial" pitchFamily="34" charset="0"/>
                <a:cs typeface="Arial" pitchFamily="34" charset="0"/>
              </a:rPr>
              <a:t>El sonido del motor es una onda formada por pulsos alternativos de alta y baja presión que se pueden amortiguar con un silenciador de escape. Cuando la válvula de escape se abre y el gas se precipita hacia el múltiple, golpea la masa de gas de menor presión que está detenida allí. Esto genera una onda que se propaga hasta la atmósfera por el sistema de escape. La velocidad de la onda es mayor que la del propio gas.</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xmlns="" val="3623870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Convertidor catalítico </a:t>
            </a:r>
            <a:endParaRPr lang="es-ES" dirty="0"/>
          </a:p>
        </p:txBody>
      </p:sp>
      <p:sp>
        <p:nvSpPr>
          <p:cNvPr id="3" name="2 Marcador de contenido"/>
          <p:cNvSpPr>
            <a:spLocks noGrp="1"/>
          </p:cNvSpPr>
          <p:nvPr>
            <p:ph idx="1"/>
          </p:nvPr>
        </p:nvSpPr>
        <p:spPr/>
        <p:txBody>
          <a:bodyPr>
            <a:normAutofit/>
          </a:bodyPr>
          <a:lstStyle/>
          <a:p>
            <a:pPr marL="0" indent="0">
              <a:buNone/>
            </a:pPr>
            <a:r>
              <a:rPr lang="es-ES" sz="2800" dirty="0" smtClean="0">
                <a:latin typeface="Arial" pitchFamily="34" charset="0"/>
                <a:cs typeface="Arial" pitchFamily="34" charset="0"/>
              </a:rPr>
              <a:t>El convertidor catalítico o catalizador es un componente del </a:t>
            </a:r>
            <a:r>
              <a:rPr lang="es-ES" sz="2800" dirty="0" smtClean="0">
                <a:latin typeface="Arial" pitchFamily="34" charset="0"/>
                <a:cs typeface="Arial" pitchFamily="34" charset="0"/>
                <a:hlinkClick r:id="rId2" tooltip="Motor de combustión interna alternativo"/>
              </a:rPr>
              <a:t>motor de combustión interna alternativo</a:t>
            </a:r>
            <a:r>
              <a:rPr lang="es-ES" sz="2800" dirty="0" smtClean="0">
                <a:latin typeface="Arial" pitchFamily="34" charset="0"/>
                <a:cs typeface="Arial" pitchFamily="34" charset="0"/>
              </a:rPr>
              <a:t> y </a:t>
            </a:r>
            <a:r>
              <a:rPr lang="es-ES" sz="2800" dirty="0" err="1" smtClean="0">
                <a:latin typeface="Arial" pitchFamily="34" charset="0"/>
                <a:cs typeface="Arial" pitchFamily="34" charset="0"/>
                <a:hlinkClick r:id="rId3" tooltip="Motor Wankel"/>
              </a:rPr>
              <a:t>Wankel</a:t>
            </a:r>
            <a:r>
              <a:rPr lang="es-ES" sz="2800" dirty="0" smtClean="0">
                <a:latin typeface="Arial" pitchFamily="34" charset="0"/>
                <a:cs typeface="Arial" pitchFamily="34" charset="0"/>
              </a:rPr>
              <a:t> que sirve para el control y reducción de los </a:t>
            </a:r>
            <a:r>
              <a:rPr lang="es-ES" sz="2800" dirty="0" smtClean="0">
                <a:latin typeface="Arial" pitchFamily="34" charset="0"/>
                <a:cs typeface="Arial" pitchFamily="34" charset="0"/>
                <a:hlinkClick r:id="rId4" tooltip="Gas"/>
              </a:rPr>
              <a:t>gases</a:t>
            </a:r>
            <a:r>
              <a:rPr lang="es-ES" sz="2800" dirty="0" smtClean="0">
                <a:latin typeface="Arial" pitchFamily="34" charset="0"/>
                <a:cs typeface="Arial" pitchFamily="34" charset="0"/>
              </a:rPr>
              <a:t> nocivos expulsados por el </a:t>
            </a:r>
            <a:r>
              <a:rPr lang="es-ES" sz="2800" dirty="0" smtClean="0">
                <a:latin typeface="Arial" pitchFamily="34" charset="0"/>
                <a:cs typeface="Arial" pitchFamily="34" charset="0"/>
                <a:hlinkClick r:id="rId5" tooltip="Motor de combustión interna"/>
              </a:rPr>
              <a:t>motor de combustión interna</a:t>
            </a:r>
            <a:r>
              <a:rPr lang="es-ES" sz="2800" dirty="0" smtClean="0">
                <a:latin typeface="Arial" pitchFamily="34" charset="0"/>
                <a:cs typeface="Arial" pitchFamily="34" charset="0"/>
              </a:rPr>
              <a:t>. Se emplea tanto en los motores de gasolina o de </a:t>
            </a:r>
            <a:r>
              <a:rPr lang="es-ES" sz="2800" dirty="0" smtClean="0">
                <a:latin typeface="Arial" pitchFamily="34" charset="0"/>
                <a:cs typeface="Arial" pitchFamily="34" charset="0"/>
                <a:hlinkClick r:id="rId6" tooltip="Ciclo Otto"/>
              </a:rPr>
              <a:t>ciclo Otto</a:t>
            </a:r>
            <a:r>
              <a:rPr lang="es-ES" sz="2800" dirty="0" smtClean="0">
                <a:latin typeface="Arial" pitchFamily="34" charset="0"/>
                <a:cs typeface="Arial" pitchFamily="34" charset="0"/>
              </a:rPr>
              <a:t> como más recientemente en el </a:t>
            </a:r>
            <a:r>
              <a:rPr lang="es-ES" sz="2800" dirty="0" smtClean="0">
                <a:latin typeface="Arial" pitchFamily="34" charset="0"/>
                <a:cs typeface="Arial" pitchFamily="34" charset="0"/>
                <a:hlinkClick r:id="rId7" tooltip="Motor diesel"/>
              </a:rPr>
              <a:t>motor diesel</a:t>
            </a:r>
            <a:r>
              <a:rPr lang="es-ES" sz="2800" dirty="0" smtClean="0">
                <a:latin typeface="Arial" pitchFamily="34" charset="0"/>
                <a:cs typeface="Arial" pitchFamily="34" charset="0"/>
              </a:rPr>
              <a:t>.</a:t>
            </a:r>
            <a:endParaRPr lang="es-ES" sz="2800" dirty="0">
              <a:latin typeface="Arial" pitchFamily="34" charset="0"/>
              <a:cs typeface="Arial" pitchFamily="34" charset="0"/>
            </a:endParaRPr>
          </a:p>
        </p:txBody>
      </p:sp>
    </p:spTree>
    <p:extLst>
      <p:ext uri="{BB962C8B-B14F-4D97-AF65-F5344CB8AC3E}">
        <p14:creationId xmlns:p14="http://schemas.microsoft.com/office/powerpoint/2010/main" xmlns="" val="295509562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936</Words>
  <Application>Microsoft Office PowerPoint</Application>
  <PresentationFormat>Presentación en pantalla (4:3)</PresentationFormat>
  <Paragraphs>67</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Tipos de sistema de control de emicion </vt:lpstr>
      <vt:lpstr>Diapositiva 2</vt:lpstr>
      <vt:lpstr>Diapositiva 3</vt:lpstr>
      <vt:lpstr>Múltiple de escape</vt:lpstr>
      <vt:lpstr>Construcción.</vt:lpstr>
      <vt:lpstr>Materiales.</vt:lpstr>
      <vt:lpstr>Tubos de escape.</vt:lpstr>
      <vt:lpstr>Silenciador</vt:lpstr>
      <vt:lpstr>Convertidor catalítico </vt:lpstr>
      <vt:lpstr>Funcionamiento</vt:lpstr>
      <vt:lpstr>Evaporación de gases en los autos ford</vt:lpstr>
      <vt:lpstr>Diapositiva 12</vt:lpstr>
      <vt:lpstr>Medidas a tomar</vt:lpstr>
      <vt:lpstr>Estado de componentes y conexiones</vt:lpstr>
      <vt:lpstr>Diapositiva 15</vt:lpstr>
      <vt:lpstr>Diapositiva 16</vt:lpstr>
      <vt:lpstr>Diapositiva 17</vt:lpstr>
      <vt:lpstr>Recirculación de gases verificación de partes erg</vt:lpstr>
      <vt:lpstr>Diapositiva 19</vt:lpstr>
      <vt:lpstr>Pruebas</vt:lpstr>
      <vt:lpstr>Conclucion </vt:lpstr>
      <vt:lpstr>Integrantes del equipo   </vt:lpstr>
      <vt:lpstr>Cortesías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Christian</dc:creator>
  <cp:lastModifiedBy>ENRIQUE</cp:lastModifiedBy>
  <cp:revision>16</cp:revision>
  <dcterms:created xsi:type="dcterms:W3CDTF">2012-10-24T23:13:10Z</dcterms:created>
  <dcterms:modified xsi:type="dcterms:W3CDTF">2012-10-26T05:42:32Z</dcterms:modified>
</cp:coreProperties>
</file>